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04" r:id="rId3"/>
    <p:sldId id="461" r:id="rId4"/>
    <p:sldId id="462" r:id="rId5"/>
    <p:sldId id="463" r:id="rId6"/>
    <p:sldId id="464" r:id="rId7"/>
    <p:sldId id="469" r:id="rId8"/>
    <p:sldId id="466" r:id="rId9"/>
    <p:sldId id="467" r:id="rId10"/>
    <p:sldId id="470" r:id="rId11"/>
    <p:sldId id="468" r:id="rId12"/>
    <p:sldId id="471" r:id="rId13"/>
    <p:sldId id="472" r:id="rId14"/>
    <p:sldId id="473" r:id="rId15"/>
    <p:sldId id="474" r:id="rId16"/>
    <p:sldId id="436" r:id="rId17"/>
  </p:sldIdLst>
  <p:sldSz cx="9144000" cy="5143500" type="screen16x9"/>
  <p:notesSz cx="9236075" cy="7010400"/>
  <p:defaultTextStyle>
    <a:defPPr>
      <a:defRPr lang="lb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B6A8687-2752-E84D-A65C-34AC69853A47}">
          <p14:sldIdLst>
            <p14:sldId id="304"/>
            <p14:sldId id="461"/>
            <p14:sldId id="462"/>
            <p14:sldId id="463"/>
            <p14:sldId id="464"/>
            <p14:sldId id="469"/>
            <p14:sldId id="466"/>
            <p14:sldId id="467"/>
            <p14:sldId id="470"/>
            <p14:sldId id="468"/>
            <p14:sldId id="471"/>
            <p14:sldId id="472"/>
            <p14:sldId id="473"/>
            <p14:sldId id="474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4" pos="839" userDrawn="1">
          <p15:clr>
            <a:srgbClr val="A4A3A4"/>
          </p15:clr>
        </p15:guide>
        <p15:guide id="5" orient="horz" pos="4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lian Geric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66"/>
    <a:srgbClr val="8CC341"/>
    <a:srgbClr val="A3A42C"/>
    <a:srgbClr val="4F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6" autoAdjust="0"/>
    <p:restoredTop sz="98414" autoAdjust="0"/>
  </p:normalViewPr>
  <p:slideViewPr>
    <p:cSldViewPr snapToGrid="0">
      <p:cViewPr varScale="1">
        <p:scale>
          <a:sx n="323" d="100"/>
          <a:sy n="323" d="100"/>
        </p:scale>
        <p:origin x="208" y="696"/>
      </p:cViewPr>
      <p:guideLst>
        <p:guide orient="horz" pos="367"/>
        <p:guide pos="385"/>
        <p:guide pos="839"/>
        <p:guide orient="horz" pos="4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0"/>
    </p:cViewPr>
  </p:sorterViewPr>
  <p:notesViewPr>
    <p:cSldViewPr snapToGrid="0" snapToObjects="1" showGuides="1">
      <p:cViewPr varScale="1">
        <p:scale>
          <a:sx n="204" d="100"/>
          <a:sy n="204" d="100"/>
        </p:scale>
        <p:origin x="6352" y="208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BE625E-52A3-A846-B431-68F557D9B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24185-BF13-2646-8B8B-EB8F6E278A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102F-5B88-A044-A0AE-D7178936B975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ADF9A-D4C3-B04D-9623-5F4504E5CB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485E5-EFE6-3F41-A2B7-28AC65D1F9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2351-58D8-954E-A6FC-1E36E6A92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1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4DBE60-96D1-4182-93D6-4C0773640F7A}" type="datetimeFigureOut">
              <a:rPr lang="lb-LU" smtClean="0"/>
              <a:t>22.09.21</a:t>
            </a:fld>
            <a:endParaRPr lang="lb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lb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E52B371-0698-47D3-B04C-11256FF3F3A6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3148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2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0829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11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04351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12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39882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13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250280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14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12671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3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10533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4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16280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5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9012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6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30994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7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56878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8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79645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9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80821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2B371-0698-47D3-B04C-11256FF3F3A6}" type="slidenum">
              <a:rPr lang="lb-LU" smtClean="0"/>
              <a:t>10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15595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B8BDAD-E494-6845-92CD-8F6D3BD57040}"/>
              </a:ext>
            </a:extLst>
          </p:cNvPr>
          <p:cNvSpPr txBox="1">
            <a:spLocks/>
          </p:cNvSpPr>
          <p:nvPr userDrawn="1"/>
        </p:nvSpPr>
        <p:spPr>
          <a:xfrm>
            <a:off x="1300570" y="4638440"/>
            <a:ext cx="5829300" cy="29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000" b="0" i="0" kern="1200" noProof="0" dirty="0" smtClean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e-DE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DESIGN THINKING - PROPOSITION DU DÉROULEMENT</a:t>
            </a:r>
          </a:p>
          <a:p>
            <a:pPr algn="l">
              <a:lnSpc>
                <a:spcPct val="150000"/>
              </a:lnSpc>
            </a:pPr>
            <a:r>
              <a:rPr lang="de-DE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CAMP | Mini </a:t>
            </a:r>
            <a:r>
              <a:rPr lang="de-DE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Entreprises</a:t>
            </a:r>
            <a:r>
              <a:rPr lang="de-DE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2021 –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D791F-09FD-C24D-A785-FBAB89A57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2" y="5049132"/>
            <a:ext cx="94367" cy="943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2E4B70-794B-4D42-A929-FC7E0A78E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11" y="4552149"/>
            <a:ext cx="1095342" cy="5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401836" y="2946797"/>
            <a:ext cx="8350158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241082">
              <a:spcBef>
                <a:spcPts val="0"/>
              </a:spcBef>
              <a:buClrTx/>
              <a:buSzTx/>
              <a:buFontTx/>
              <a:buNone/>
              <a:defRPr sz="1200" b="0" i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01836" y="301377"/>
            <a:ext cx="8340328" cy="2732484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638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1836" y="2993678"/>
            <a:ext cx="8340328" cy="17211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defRPr sz="2531" b="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defRPr sz="2531" b="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defRPr sz="2531" b="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defRPr sz="2531" b="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defRPr sz="2531" b="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9764" y="4845844"/>
            <a:ext cx="217522" cy="18082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0576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B8BDAD-E494-6845-92CD-8F6D3BD57040}"/>
              </a:ext>
            </a:extLst>
          </p:cNvPr>
          <p:cNvSpPr txBox="1">
            <a:spLocks/>
          </p:cNvSpPr>
          <p:nvPr userDrawn="1"/>
        </p:nvSpPr>
        <p:spPr>
          <a:xfrm>
            <a:off x="593162" y="4798198"/>
            <a:ext cx="2043599" cy="29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000" b="0" i="0" kern="1200" noProof="0" dirty="0" smtClean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e-DE" sz="1000" b="1" i="0" dirty="0">
                <a:solidFill>
                  <a:schemeClr val="bg1">
                    <a:lumMod val="50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DESIGN THINKING ALS ANSATZ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FCA89-9707-0843-9384-615408A35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" y="4856382"/>
            <a:ext cx="604764" cy="20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E6BE9-8355-4B43-8626-101F4A8422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71" y="4836017"/>
            <a:ext cx="994053" cy="2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2CF5-B613-014F-9DA2-82D6F298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BCCBA-6DCF-B548-9BF8-95126B7ED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8F2B1-46F1-1A4C-A261-65FDB1B0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8B4C-E578-E44E-B52E-8C48A157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A971-B975-594C-90D7-3842AB55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5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98D9-126B-BE43-AFAD-BDB240B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F630C-B58E-1349-90B9-BF19DBF5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57D3-58B1-3449-BA82-B504CAC1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8C67F-1003-4E41-B23C-29492659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62017-26F1-6F4B-A354-59458096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BA3A-A8A1-9E41-BAB3-8C6C2E82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EACCC-D41D-E646-85AE-EE89079E5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80A1-99ED-6140-9B0E-C1015CEF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0BC39-21D6-AA48-883C-419977ED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DDB0-4347-954B-926D-8218622D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0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357A-A55E-9A47-8AAF-FC63A7A7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F676-7CB3-8A43-A48E-641D23D70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8A640-CD7D-AD4A-8EC9-A84FDD5EA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8C2A5-F2C3-8F4E-9FB3-6F9AD2FB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3FC8F-E6D2-FC46-B82D-2D5F1F2A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6564-6970-3249-B4F5-BDC483EB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B9EA-0DF1-C940-9CF8-62F031AF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CCB83-E4E5-0146-A592-8B4E999B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66D14-023B-2B4B-A424-18063DDCF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0F5FF-2E25-EB44-BA80-832FC7A09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C401B-9D8B-4C44-8119-586D5DA6C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B8F20-FC46-DE4C-8726-8EA77704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1E5FF-D5A6-A84A-B220-99CF2203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48721-3727-254C-8A25-85194387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3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3033-10A7-9747-902D-6DB3F60F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BBDF8-E24F-864E-B29E-1D139DA6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069EE-13A1-9E4C-AAE6-F926C89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3CD3C-65A6-894C-AE9D-A773E95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31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0444B-E1E5-BA4C-8AE4-F7A8FFC2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3444E-EF87-8541-A23A-5B3BB587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25BE6-954C-BE45-99FC-58A95DE3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608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ED09-4A4A-7F46-9F95-44103EBE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9E54-0421-6C4C-8B1E-F8D30D83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919A3-588F-E342-98C1-AFD855F14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7BFD8-43C7-BE4C-96FA-380C8112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3F294-6827-DE47-A85D-E835D159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C4AD7-E7E3-C646-92C1-28DBC86E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89593-81BB-B148-8236-21FBD7398B1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04565"/>
            <a:ext cx="7772400" cy="1102519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13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D791F-09FD-C24D-A785-FBAB89A57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2" y="4987636"/>
            <a:ext cx="155864" cy="155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04F54F-A1AD-9845-A646-02E8B69158C2}"/>
              </a:ext>
            </a:extLst>
          </p:cNvPr>
          <p:cNvSpPr txBox="1">
            <a:spLocks/>
          </p:cNvSpPr>
          <p:nvPr userDrawn="1"/>
        </p:nvSpPr>
        <p:spPr>
          <a:xfrm>
            <a:off x="1251144" y="4677246"/>
            <a:ext cx="5829300" cy="29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000" b="0" i="0" kern="1200" noProof="0" dirty="0" smtClean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e-DE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CAMP | Mini </a:t>
            </a:r>
            <a:r>
              <a:rPr lang="de-DE" sz="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Entreprises</a:t>
            </a:r>
            <a:r>
              <a:rPr lang="de-DE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 – 2021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253A87-6FB9-4E4E-9639-5EB155723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11" y="4552149"/>
            <a:ext cx="1095342" cy="5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45CC-3B3B-454D-BE1A-7B814356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A3B8E-1E86-084C-8ECB-553FEE63F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1DA80-7AC9-7F4A-AC68-049591E90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81D1C-90FA-F84E-BEA0-BDFF810D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184B1-39EC-D641-88E7-D9394C45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194CD-8E38-3E4B-A573-00C29D7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15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51F1-6D0C-E641-A298-6886F4BF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42D74-7DC1-354C-B57B-0C402107C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418CB-C627-F24C-9E26-E5A058D0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FB53-0F34-C247-9E9F-62395828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2AC2-AFC5-674C-96A3-C4494F2E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73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BC954-5994-B749-970E-0D80FA6A6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B8FC5-6F99-EE4B-9376-2625AB325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AA54-FB5F-7D43-91BE-7A61803F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FA76-E33D-4D49-BAD4-CD5FE07D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5177-4234-314E-B5EF-B8239C93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77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B9B-7E93-4678-A346-F5EB07C9DF70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52197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06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b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24125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b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13427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857250"/>
          </a:xfrm>
        </p:spPr>
        <p:txBody>
          <a:bodyPr>
            <a:normAutofit/>
          </a:bodyPr>
          <a:lstStyle>
            <a:lvl1pPr>
              <a:defRPr lang="en-US" sz="2000" b="0" i="0" kern="1200" noProof="0" dirty="0" smtClean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b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B9B-7E93-4678-A346-F5EB07C9DF70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7891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15666"/>
            <a:ext cx="7772400" cy="110251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B9B-7E93-4678-A346-F5EB07C9DF70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74007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009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1"/>
            <a:ext cx="8229600" cy="3643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DB9B-7E93-4678-A346-F5EB07C9DF70}" type="slidenum">
              <a:rPr lang="lb-LU" smtClean="0"/>
              <a:t>‹#›</a:t>
            </a:fld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13702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7" r:id="rId6"/>
    <p:sldLayoutId id="2147483654" r:id="rId7"/>
    <p:sldLayoutId id="2147483658" r:id="rId8"/>
    <p:sldLayoutId id="2147483659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lang="en-GB" sz="2000" b="0" i="0" kern="1200" noProof="0" dirty="0" smtClean="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b-L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43A0E-F687-1E49-A028-60F2B6A4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694B-5386-FC4F-9111-48A74F3F1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83194-C5F8-9F41-9289-B132702BE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A2FA-9A07-DE47-8D88-6793DA4C82FC}" type="datetimeFigureOut">
              <a:t>22/09/2021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3C7B5-2CEF-1F4C-970B-8874949FE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9406-D07B-3249-A0FA-A83AE0EAF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00C7-B733-5A4D-8172-4523390B094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3649F28-7F93-ED4E-966B-BB9FF604C31D}"/>
              </a:ext>
            </a:extLst>
          </p:cNvPr>
          <p:cNvSpPr txBox="1">
            <a:spLocks/>
          </p:cNvSpPr>
          <p:nvPr/>
        </p:nvSpPr>
        <p:spPr>
          <a:xfrm>
            <a:off x="1448696" y="3398861"/>
            <a:ext cx="6246608" cy="87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000" b="0" i="0" kern="1200" noProof="0" dirty="0" smtClean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996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CREATIVITY CAMP </a:t>
            </a:r>
            <a:br>
              <a:rPr lang="de-DE" sz="1600" b="1" dirty="0">
                <a:solidFill>
                  <a:srgbClr val="00996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de-DE" sz="1600" b="1" dirty="0">
                <a:solidFill>
                  <a:srgbClr val="00996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Mini </a:t>
            </a:r>
            <a:r>
              <a:rPr lang="de-DE" sz="1600" b="1" dirty="0" err="1">
                <a:solidFill>
                  <a:srgbClr val="00996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Entreprises</a:t>
            </a:r>
            <a:r>
              <a:rPr lang="de-DE" sz="1600" b="1" dirty="0">
                <a:solidFill>
                  <a:srgbClr val="00996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2021-2022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C8757D-299D-DD41-8C8F-1EB3000F8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712" y="255151"/>
            <a:ext cx="2732742" cy="1475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852178-B09D-AB45-B7F2-34A5B83892F5}"/>
              </a:ext>
            </a:extLst>
          </p:cNvPr>
          <p:cNvSpPr/>
          <p:nvPr/>
        </p:nvSpPr>
        <p:spPr>
          <a:xfrm>
            <a:off x="1783406" y="2131273"/>
            <a:ext cx="5592754" cy="726380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DESIGN THINKING GUIDE - FOR COACHES</a:t>
            </a:r>
          </a:p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PROPOSED PROCESS</a:t>
            </a:r>
          </a:p>
        </p:txBody>
      </p:sp>
    </p:spTree>
    <p:extLst>
      <p:ext uri="{BB962C8B-B14F-4D97-AF65-F5344CB8AC3E}">
        <p14:creationId xmlns:p14="http://schemas.microsoft.com/office/powerpoint/2010/main" val="3850765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355255" cy="3502133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 marL="3175" lvl="1">
              <a:lnSpc>
                <a:spcPct val="150000"/>
              </a:lnSpc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min. working alone (no talking) on post-ist;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≈20 min. presenting indivual results and discussing in the group;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Presenting in front of the class with Q&amp;A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 (Preparation for next time): Ask your family, friends and others if they agree with the definition of the problem.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Perhaps it would be a good idea to do this phase in 2 parts. It will give them more time to research, think and discuss.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on the group tables: Handouts of the DT process and tools (from the presentation) you want to share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3577175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4. WORKSHOP PART 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2F77-1E7F-B142-B4AA-124043FC812A}"/>
              </a:ext>
            </a:extLst>
          </p:cNvPr>
          <p:cNvSpPr/>
          <p:nvPr/>
        </p:nvSpPr>
        <p:spPr>
          <a:xfrm>
            <a:off x="260438" y="582613"/>
            <a:ext cx="1024210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158440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br>
              <a:rPr lang="de-DE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Split „Development of...“ in 2 smaller phases: 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Develop </a:t>
            </a:r>
            <a:r>
              <a:rPr lang="de-DE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ideas of solutions (go wild, defer judgement...)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Present, discuss and select the best</a:t>
            </a:r>
          </a:p>
          <a:p>
            <a:pPr>
              <a:lnSpc>
                <a:spcPct val="150000"/>
              </a:lnSpc>
            </a:pPr>
            <a:endParaRPr lang="de-DE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3267210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5. WORKSHOP PART 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4BACD-4F64-8940-A44E-267507696DBA}"/>
              </a:ext>
            </a:extLst>
          </p:cNvPr>
          <p:cNvSpPr/>
          <p:nvPr/>
        </p:nvSpPr>
        <p:spPr>
          <a:xfrm>
            <a:off x="7020272" y="582613"/>
            <a:ext cx="1849496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≈120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57C9-6EE9-F345-8ADD-C819C3CC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315" y="2473335"/>
            <a:ext cx="3638371" cy="242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19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7" y="771525"/>
            <a:ext cx="6948065" cy="3877968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Process: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min. working alone (no talking) on post-ist;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≈20 min. presenting indivual results and discussing in the group;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≈10 min. „Stealing from the others“ phase;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the best solution(s) in front of the class with Q&amp;A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possible, do this in one session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it is difficult to select the best solution: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combine the ideas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Decide on the next meeting of the group (allow time for reflection)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could the idea(s) be prototyped and feedback gathered? </a:t>
            </a:r>
            <a:br>
              <a:rPr lang="de-DE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soon as possible (Is the idea viable? – Let them present what they want to do.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on the group tables: Handouts of the DT process and tools (from the presentation) you want to share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3217648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6. WORKSHOP PART 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2F77-1E7F-B142-B4AA-124043FC812A}"/>
              </a:ext>
            </a:extLst>
          </p:cNvPr>
          <p:cNvSpPr/>
          <p:nvPr/>
        </p:nvSpPr>
        <p:spPr>
          <a:xfrm>
            <a:off x="260438" y="582613"/>
            <a:ext cx="1024210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66539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374631"/>
          </a:xfrm>
          <a:prstGeom prst="rect">
            <a:avLst/>
          </a:prstGeom>
          <a:noFill/>
          <a:ln w="25400" cap="rnd">
            <a:solidFill>
              <a:srgbClr val="FFC000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happened since the last meeting?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Happiness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4034375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AT THE START OF A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2F77-1E7F-B142-B4AA-124043FC812A}"/>
              </a:ext>
            </a:extLst>
          </p:cNvPr>
          <p:cNvSpPr/>
          <p:nvPr/>
        </p:nvSpPr>
        <p:spPr>
          <a:xfrm>
            <a:off x="260438" y="582613"/>
            <a:ext cx="1024210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98921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374631"/>
          </a:xfrm>
          <a:prstGeom prst="rect">
            <a:avLst/>
          </a:prstGeom>
          <a:noFill/>
          <a:ln w="25400" cap="rnd">
            <a:solidFill>
              <a:srgbClr val="FFC000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next steps?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is defined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Everybody has a responsibility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is adapted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everyone satisfied with what has been discussed?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next meeting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4034375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AT THE END OF A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2F77-1E7F-B142-B4AA-124043FC812A}"/>
              </a:ext>
            </a:extLst>
          </p:cNvPr>
          <p:cNvSpPr/>
          <p:nvPr/>
        </p:nvSpPr>
        <p:spPr>
          <a:xfrm>
            <a:off x="260438" y="582613"/>
            <a:ext cx="1024210" cy="5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62617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E8537-1787-D44C-9C8B-6BC70C83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" y="844944"/>
            <a:ext cx="9163770" cy="4298556"/>
          </a:xfrm>
          <a:prstGeom prst="rect">
            <a:avLst/>
          </a:prstGeom>
        </p:spPr>
      </p:pic>
      <p:pic>
        <p:nvPicPr>
          <p:cNvPr id="11" name="yb LOGO FINAL.ai" descr="yb LOGO FINAL.ai">
            <a:extLst>
              <a:ext uri="{FF2B5EF4-FFF2-40B4-BE49-F238E27FC236}">
                <a16:creationId xmlns:a16="http://schemas.microsoft.com/office/drawing/2014/main" id="{4347AADC-6051-5D4A-967F-2ED32CCC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75" y="418155"/>
            <a:ext cx="1776623" cy="4779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yellowball.lu">
            <a:extLst>
              <a:ext uri="{FF2B5EF4-FFF2-40B4-BE49-F238E27FC236}">
                <a16:creationId xmlns:a16="http://schemas.microsoft.com/office/drawing/2014/main" id="{2EE09868-9EB9-F84A-AAE0-6F994960AC97}"/>
              </a:ext>
            </a:extLst>
          </p:cNvPr>
          <p:cNvSpPr txBox="1"/>
          <p:nvPr/>
        </p:nvSpPr>
        <p:spPr>
          <a:xfrm>
            <a:off x="3894015" y="2073003"/>
            <a:ext cx="1261035" cy="626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numCol="1" anchor="ctr">
            <a:spAutoFit/>
          </a:bodyPr>
          <a:lstStyle>
            <a:lvl1pPr algn="ctr">
              <a:defRPr sz="2200" i="0" spc="2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H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Glas</a:t>
            </a:r>
          </a:p>
          <a:p>
            <a:endParaRPr lang="fr-CH" sz="1160">
              <a:latin typeface="+mj-lt"/>
            </a:endParaRPr>
          </a:p>
          <a:p>
            <a:r>
              <a:rPr lang="fr-CH" sz="1160" dirty="0">
                <a:latin typeface="+mj-lt"/>
              </a:rPr>
              <a:t>jan@yellowball.lu</a:t>
            </a:r>
            <a:endParaRPr sz="116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3610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JEL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Mini-Entreprise (explanation &amp; goals)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of today: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Design Thinking process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for business idea or the problem that will be solved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2682148" cy="504000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31225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Thinking?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Design?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Design Thinking? (various explanations)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it for?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3081229" cy="504000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i2. 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265296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endParaRPr lang="de-DE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Multidisciplinary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Workspace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2"/>
            <a:ext cx="4069247" cy="529391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i3. MORE THAN JUST A PROCESS</a:t>
            </a:r>
          </a:p>
        </p:txBody>
      </p:sp>
    </p:spTree>
    <p:extLst>
      <p:ext uri="{BB962C8B-B14F-4D97-AF65-F5344CB8AC3E}">
        <p14:creationId xmlns:p14="http://schemas.microsoft.com/office/powerpoint/2010/main" val="296404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The 6 phases – Feedback and loops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Group the phases in “Problem deﬁnition“ and “Problem solving“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3023111" cy="504000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i4. THE DT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55C65-69FB-CF44-B0AA-D3B0820D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7397" y="2079631"/>
            <a:ext cx="4118306" cy="2741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45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endParaRPr lang="de-DE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2B558-30BC-A147-871E-68802A09DAAC}"/>
              </a:ext>
            </a:extLst>
          </p:cNvPr>
          <p:cNvSpPr/>
          <p:nvPr/>
        </p:nvSpPr>
        <p:spPr>
          <a:xfrm>
            <a:off x="2395390" y="1161232"/>
            <a:ext cx="6406411" cy="3405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2" y="582613"/>
            <a:ext cx="3891017" cy="504000"/>
          </a:xfrm>
          <a:prstGeom prst="rect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i5. TOPICS AND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8365E-6843-1B46-BD3D-2A121D66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42" y="1601801"/>
            <a:ext cx="2398110" cy="21620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7EC0D5-A70C-5744-8616-74488CDAD35A}"/>
              </a:ext>
            </a:extLst>
          </p:cNvPr>
          <p:cNvGrpSpPr/>
          <p:nvPr/>
        </p:nvGrpSpPr>
        <p:grpSpPr>
          <a:xfrm>
            <a:off x="5491893" y="1819878"/>
            <a:ext cx="2865568" cy="1690489"/>
            <a:chOff x="611188" y="0"/>
            <a:chExt cx="7906303" cy="5143500"/>
          </a:xfrm>
        </p:grpSpPr>
        <p:pic>
          <p:nvPicPr>
            <p:cNvPr id="14" name="Picture 2" descr="The SDG investment case | Reports/Guides | PRI">
              <a:extLst>
                <a:ext uri="{FF2B5EF4-FFF2-40B4-BE49-F238E27FC236}">
                  <a16:creationId xmlns:a16="http://schemas.microsoft.com/office/drawing/2014/main" id="{36D5CD80-F7BC-E243-A6AE-600248539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0"/>
              <a:ext cx="66563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r. Ramírez Barat participates in UNDP panel on Victim ...">
              <a:extLst>
                <a:ext uri="{FF2B5EF4-FFF2-40B4-BE49-F238E27FC236}">
                  <a16:creationId xmlns:a16="http://schemas.microsoft.com/office/drawing/2014/main" id="{0EC43567-0205-264A-A378-2539A67CD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86" y="1428358"/>
              <a:ext cx="1000105" cy="1985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438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„Creative Team Model“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competences and/or interests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possible, avoid “friends groups”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3891016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1. GROUPS COMPOSITION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6F93E-B5A8-6947-A4DA-7674F961C4A5}"/>
              </a:ext>
            </a:extLst>
          </p:cNvPr>
          <p:cNvGrpSpPr/>
          <p:nvPr/>
        </p:nvGrpSpPr>
        <p:grpSpPr>
          <a:xfrm>
            <a:off x="4188155" y="2210267"/>
            <a:ext cx="4613646" cy="2625395"/>
            <a:chOff x="3124667" y="1503431"/>
            <a:chExt cx="5727623" cy="32593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EBDFB8-CDE3-C64D-B989-A381F37BC564}"/>
                </a:ext>
              </a:extLst>
            </p:cNvPr>
            <p:cNvSpPr/>
            <p:nvPr/>
          </p:nvSpPr>
          <p:spPr>
            <a:xfrm>
              <a:off x="3124667" y="1503431"/>
              <a:ext cx="5727623" cy="325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2D1AA3-9D91-8646-8A5B-917245C53AC9}"/>
                </a:ext>
              </a:extLst>
            </p:cNvPr>
            <p:cNvGrpSpPr/>
            <p:nvPr/>
          </p:nvGrpSpPr>
          <p:grpSpPr>
            <a:xfrm>
              <a:off x="3417729" y="1811970"/>
              <a:ext cx="5257242" cy="2788078"/>
              <a:chOff x="1134533" y="1027407"/>
              <a:chExt cx="6832599" cy="362353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51D5BA-5FEF-E44C-864E-110438104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533" y="1027407"/>
                <a:ext cx="6832599" cy="3463748"/>
              </a:xfrm>
              <a:prstGeom prst="rect">
                <a:avLst/>
              </a:prstGeom>
            </p:spPr>
          </p:pic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F54E816-A00E-1B44-8E7A-5E9CF9E93FC0}"/>
                  </a:ext>
                </a:extLst>
              </p:cNvPr>
              <p:cNvSpPr/>
              <p:nvPr/>
            </p:nvSpPr>
            <p:spPr>
              <a:xfrm rot="21158299">
                <a:off x="4658541" y="4090772"/>
                <a:ext cx="1562544" cy="560173"/>
              </a:xfrm>
              <a:prstGeom prst="roundRect">
                <a:avLst>
                  <a:gd name="adj" fmla="val 632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Write it down on your badge!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914BACD-4F64-8940-A44E-267507696DBA}"/>
              </a:ext>
            </a:extLst>
          </p:cNvPr>
          <p:cNvSpPr/>
          <p:nvPr/>
        </p:nvSpPr>
        <p:spPr>
          <a:xfrm>
            <a:off x="7020272" y="582613"/>
            <a:ext cx="1849496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≈20 minutes</a:t>
            </a:r>
          </a:p>
        </p:txBody>
      </p:sp>
    </p:spTree>
    <p:extLst>
      <p:ext uri="{BB962C8B-B14F-4D97-AF65-F5344CB8AC3E}">
        <p14:creationId xmlns:p14="http://schemas.microsoft.com/office/powerpoint/2010/main" val="277939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Looking for the “problem”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Detect the “problem”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Define the “Problem”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3449314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2. WORKSHOP PART 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4BACD-4F64-8940-A44E-267507696DBA}"/>
              </a:ext>
            </a:extLst>
          </p:cNvPr>
          <p:cNvSpPr/>
          <p:nvPr/>
        </p:nvSpPr>
        <p:spPr>
          <a:xfrm>
            <a:off x="7020272" y="582613"/>
            <a:ext cx="1849496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≈120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E6233-7C4E-CA4F-9786-9BD1E6F63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292" y="1640763"/>
            <a:ext cx="4320259" cy="2875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DB2EDD-A1D9-5944-9DAF-081B383DBDF6}"/>
              </a:ext>
            </a:extLst>
          </p:cNvPr>
          <p:cNvSpPr/>
          <p:nvPr/>
        </p:nvSpPr>
        <p:spPr>
          <a:xfrm>
            <a:off x="2196243" y="2552975"/>
            <a:ext cx="1865263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Q: Does the definition address the real problem?</a:t>
            </a:r>
          </a:p>
        </p:txBody>
      </p:sp>
    </p:spTree>
    <p:extLst>
      <p:ext uri="{BB962C8B-B14F-4D97-AF65-F5344CB8AC3E}">
        <p14:creationId xmlns:p14="http://schemas.microsoft.com/office/powerpoint/2010/main" val="6870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D9FE2C-8B32-0545-AF18-8D357F6F6816}"/>
              </a:ext>
            </a:extLst>
          </p:cNvPr>
          <p:cNvSpPr txBox="1"/>
          <p:nvPr/>
        </p:nvSpPr>
        <p:spPr>
          <a:xfrm>
            <a:off x="1986708" y="771525"/>
            <a:ext cx="6286959" cy="2985227"/>
          </a:xfrm>
          <a:prstGeom prst="rect">
            <a:avLst/>
          </a:prstGeom>
          <a:noFill/>
          <a:ln w="25400" cap="rnd">
            <a:solidFill>
              <a:srgbClr val="8CC341"/>
            </a:solidFill>
          </a:ln>
        </p:spPr>
        <p:txBody>
          <a:bodyPr wrap="square" lIns="251999" tIns="468000" rIns="180000" bIns="36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br>
              <a:rPr lang="de-DE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Split „Problem analysis“ in 2 small phases: 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Develop many ideas of problems</a:t>
            </a:r>
          </a:p>
          <a:p>
            <a:pPr>
              <a:lnSpc>
                <a:spcPct val="150000"/>
              </a:lnSpc>
            </a:pPr>
            <a:r>
              <a:rPr lang="de-DE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Discuss and select the best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C4121-0560-504E-A5FC-239D117E343B}"/>
              </a:ext>
            </a:extLst>
          </p:cNvPr>
          <p:cNvSpPr/>
          <p:nvPr/>
        </p:nvSpPr>
        <p:spPr>
          <a:xfrm>
            <a:off x="1331913" y="582613"/>
            <a:ext cx="3325328" cy="504000"/>
          </a:xfrm>
          <a:prstGeom prst="rect">
            <a:avLst/>
          </a:prstGeom>
          <a:solidFill>
            <a:srgbClr val="8C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3. WORKSHOP PART 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4BACD-4F64-8940-A44E-267507696DBA}"/>
              </a:ext>
            </a:extLst>
          </p:cNvPr>
          <p:cNvSpPr/>
          <p:nvPr/>
        </p:nvSpPr>
        <p:spPr>
          <a:xfrm>
            <a:off x="7020272" y="582613"/>
            <a:ext cx="1849496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≈120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57C9-6EE9-F345-8ADD-C819C3CC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13" y="2123204"/>
            <a:ext cx="3692891" cy="2458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5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B98E0"/>
      </a:accent1>
      <a:accent2>
        <a:srgbClr val="F310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7786</TotalTime>
  <Words>607</Words>
  <Application>Microsoft Macintosh PowerPoint</Application>
  <PresentationFormat>On-screen Show (16:9)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Open Sans</vt:lpstr>
      <vt:lpstr>Open Sans Condensed</vt:lpstr>
      <vt:lpstr>Open Sans Extrabold</vt:lpstr>
      <vt:lpstr>Open Sans Light</vt:lpstr>
      <vt:lpstr>Open Sans Semibold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GLAS Jan</cp:lastModifiedBy>
  <cp:revision>452</cp:revision>
  <cp:lastPrinted>2019-09-30T10:09:31Z</cp:lastPrinted>
  <dcterms:created xsi:type="dcterms:W3CDTF">2013-02-06T20:22:25Z</dcterms:created>
  <dcterms:modified xsi:type="dcterms:W3CDTF">2021-09-22T09:30:42Z</dcterms:modified>
  <cp:category/>
</cp:coreProperties>
</file>